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2" r:id="rId5"/>
    <p:sldId id="257" r:id="rId6"/>
    <p:sldId id="267" r:id="rId7"/>
    <p:sldId id="265" r:id="rId8"/>
    <p:sldId id="266" r:id="rId9"/>
    <p:sldId id="264" r:id="rId10"/>
    <p:sldId id="263" r:id="rId11"/>
    <p:sldId id="262" r:id="rId12"/>
    <p:sldId id="261" r:id="rId13"/>
    <p:sldId id="260" r:id="rId14"/>
    <p:sldId id="259" r:id="rId15"/>
    <p:sldId id="268" r:id="rId16"/>
    <p:sldId id="273"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91"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F40D6-EEB4-402B-94DB-6F042ADF68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25861-5A61-47D9-A830-F793515DEC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D25861-5A61-47D9-A830-F793515DEC2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455879"/>
            <a:ext cx="7786742" cy="1938020"/>
          </a:xfrm>
          <a:prstGeom prst="rect">
            <a:avLst/>
          </a:prstGeom>
          <a:noFill/>
        </p:spPr>
        <p:txBody>
          <a:bodyPr wrap="square" rtlCol="0">
            <a:spAutoFit/>
          </a:bodyPr>
          <a:lstStyle/>
          <a:p>
            <a:pPr algn="ctr">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成都大学互联网</a:t>
            </a:r>
            <a:r>
              <a:rPr lang="en-US" altLang="zh-CN"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创新创业大赛</a:t>
            </a:r>
            <a:endParaRPr lang="en-US" altLang="zh-CN"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商业计划书参考模板</a:t>
            </a:r>
            <a:endParaRPr lang="zh-CN" altLang="en-US" sz="4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TextBox 5"/>
          <p:cNvSpPr txBox="1"/>
          <p:nvPr/>
        </p:nvSpPr>
        <p:spPr>
          <a:xfrm>
            <a:off x="1071538" y="3822332"/>
            <a:ext cx="7572428" cy="523220"/>
          </a:xfrm>
          <a:prstGeom prst="rect">
            <a:avLst/>
          </a:prstGeom>
          <a:noFill/>
        </p:spPr>
        <p:txBody>
          <a:bodyPr wrap="square" rtlCol="0">
            <a:spAutoFit/>
          </a:bodyPr>
          <a:lstStyle/>
          <a:p>
            <a:r>
              <a:rPr lang="zh-CN" altLang="en-US" sz="2800" b="1" dirty="0">
                <a:solidFill>
                  <a:srgbClr val="0070C0"/>
                </a:solidFill>
                <a:latin typeface="Times New Roman" panose="02020603050405020304" pitchFamily="18" charset="0"/>
                <a:cs typeface="Times New Roman" panose="02020603050405020304" pitchFamily="18" charset="0"/>
              </a:rPr>
              <a:t>一、 商业计划书简洁版（</a:t>
            </a:r>
            <a:r>
              <a:rPr lang="en-US" altLang="zh-CN" sz="2800" b="1" dirty="0">
                <a:solidFill>
                  <a:srgbClr val="0070C0"/>
                </a:solidFill>
                <a:latin typeface="Times New Roman" panose="02020603050405020304" pitchFamily="18" charset="0"/>
                <a:cs typeface="Times New Roman" panose="02020603050405020304" pitchFamily="18" charset="0"/>
              </a:rPr>
              <a:t>PPT</a:t>
            </a:r>
            <a:r>
              <a:rPr lang="zh-CN" altLang="en-US" sz="2800" b="1" dirty="0">
                <a:solidFill>
                  <a:srgbClr val="0070C0"/>
                </a:solidFill>
                <a:latin typeface="Times New Roman" panose="02020603050405020304" pitchFamily="18" charset="0"/>
                <a:cs typeface="Times New Roman" panose="02020603050405020304" pitchFamily="18" charset="0"/>
              </a:rPr>
              <a:t>版）  </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1538" y="4822464"/>
            <a:ext cx="7429552" cy="523220"/>
          </a:xfrm>
          <a:prstGeom prst="rect">
            <a:avLst/>
          </a:prstGeom>
          <a:noFill/>
        </p:spPr>
        <p:txBody>
          <a:bodyPr wrap="square" rtlCol="0">
            <a:spAutoFit/>
          </a:bodyPr>
          <a:lstStyle/>
          <a:p>
            <a:r>
              <a:rPr lang="zh-CN" altLang="en-US" sz="2800" b="1" dirty="0">
                <a:solidFill>
                  <a:srgbClr val="0070C0"/>
                </a:solidFill>
                <a:latin typeface="Times New Roman" panose="02020603050405020304" pitchFamily="18" charset="0"/>
                <a:cs typeface="Times New Roman" panose="02020603050405020304" pitchFamily="18" charset="0"/>
              </a:rPr>
              <a:t>二、商业计划书详细附录</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8596" y="2285992"/>
            <a:ext cx="8226763" cy="252000"/>
          </a:xfrm>
          <a:prstGeom prst="rect">
            <a:avLst/>
          </a:prstGeom>
        </p:spPr>
      </p:pic>
      <p:sp>
        <p:nvSpPr>
          <p:cNvPr id="9" name="TextBox 8"/>
          <p:cNvSpPr txBox="1"/>
          <p:nvPr/>
        </p:nvSpPr>
        <p:spPr>
          <a:xfrm>
            <a:off x="1428728" y="5845750"/>
            <a:ext cx="6000792" cy="369332"/>
          </a:xfrm>
          <a:prstGeom prst="rect">
            <a:avLst/>
          </a:prstGeom>
          <a:noFill/>
        </p:spPr>
        <p:txBody>
          <a:bodyPr wrap="square" rtlCol="0">
            <a:spAutoFit/>
          </a:bodyPr>
          <a:lstStyle/>
          <a:p>
            <a:r>
              <a:rPr lang="zh-CN" altLang="en-US" dirty="0">
                <a:solidFill>
                  <a:schemeClr val="tx1">
                    <a:lumMod val="75000"/>
                    <a:lumOff val="25000"/>
                  </a:schemeClr>
                </a:solidFill>
                <a:latin typeface="华文新魏" panose="02010800040101010101" pitchFamily="2" charset="-122"/>
                <a:ea typeface="华文新魏" panose="02010800040101010101" pitchFamily="2" charset="-122"/>
              </a:rPr>
              <a:t>注：以上两部分整合到一起，形成一份完整的商业计划书</a:t>
            </a:r>
            <a:endParaRPr lang="zh-CN" altLang="en-US" dirty="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srcRect/>
          <a:stretch>
            <a:fillRect/>
          </a:stretch>
        </p:blipFill>
        <p:spPr bwMode="auto">
          <a:xfrm>
            <a:off x="0" y="-24"/>
            <a:ext cx="9075737" cy="5167313"/>
          </a:xfrm>
          <a:prstGeom prst="rect">
            <a:avLst/>
          </a:prstGeom>
          <a:noFill/>
          <a:ln w="9525">
            <a:noFill/>
            <a:miter lim="800000"/>
            <a:headEnd/>
            <a:tailEnd/>
          </a:ln>
          <a:effectLst/>
        </p:spPr>
      </p:pic>
      <p:sp>
        <p:nvSpPr>
          <p:cNvPr id="3" name="TextBox 2"/>
          <p:cNvSpPr txBox="1"/>
          <p:nvPr/>
        </p:nvSpPr>
        <p:spPr>
          <a:xfrm>
            <a:off x="571472" y="5214950"/>
            <a:ext cx="8501122" cy="1569660"/>
          </a:xfrm>
          <a:prstGeom prst="rect">
            <a:avLst/>
          </a:prstGeom>
          <a:noFill/>
        </p:spPr>
        <p:txBody>
          <a:bodyPr wrap="square" rtlCol="0">
            <a:spAutoFit/>
          </a:bodyPr>
          <a:lstStyle/>
          <a:p>
            <a:pPr>
              <a:lnSpc>
                <a:spcPct val="150000"/>
              </a:lnSpc>
            </a:pPr>
            <a:r>
              <a:rPr lang="zh-CN" altLang="en-US" sz="1600" dirty="0">
                <a:solidFill>
                  <a:srgbClr val="0070C0"/>
                </a:solidFill>
                <a:latin typeface="微软雅黑" panose="020B0503020204020204" pitchFamily="34" charset="-122"/>
                <a:ea typeface="微软雅黑" panose="020B0503020204020204" pitchFamily="34" charset="-122"/>
              </a:rPr>
              <a:t>注意</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这一页，是基于“</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公司值多少钱（即估值）</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”计算的，而不是“</a:t>
            </a: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需要多少钱</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”计算的。关于估值请参考：</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估值的艺术</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https://wenku.baidu.com/view/68fd3f4c32687e21af45b307e87101f69e31fbef.html</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史上最全的投资估值方法和技术</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https://xueqiu.com/1319955334/87644084</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srcRect/>
          <a:stretch>
            <a:fillRect/>
          </a:stretch>
        </p:blipFill>
        <p:spPr bwMode="auto">
          <a:xfrm>
            <a:off x="0" y="500042"/>
            <a:ext cx="9000329" cy="3775037"/>
          </a:xfrm>
          <a:prstGeom prst="rect">
            <a:avLst/>
          </a:prstGeom>
          <a:noFill/>
          <a:ln w="9525">
            <a:noFill/>
            <a:miter lim="800000"/>
            <a:headEnd/>
            <a:tailEnd/>
          </a:ln>
          <a:effectLst/>
        </p:spPr>
      </p:pic>
      <p:sp>
        <p:nvSpPr>
          <p:cNvPr id="3" name="TextBox 2"/>
          <p:cNvSpPr txBox="1"/>
          <p:nvPr/>
        </p:nvSpPr>
        <p:spPr>
          <a:xfrm>
            <a:off x="428596" y="3929066"/>
            <a:ext cx="8501122" cy="336695"/>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绚丽的图片背景   </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一两句话重复“使命、价值观、产品核心”</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srcRect/>
          <a:stretch>
            <a:fillRect/>
          </a:stretch>
        </p:blipFill>
        <p:spPr bwMode="auto">
          <a:xfrm>
            <a:off x="164243" y="1285860"/>
            <a:ext cx="8979757" cy="4857768"/>
          </a:xfrm>
          <a:prstGeom prst="rect">
            <a:avLst/>
          </a:prstGeom>
          <a:noFill/>
          <a:ln w="9525">
            <a:noFill/>
            <a:miter lim="800000"/>
            <a:headEnd/>
            <a:tailEnd/>
          </a:ln>
          <a:effectLst/>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42984"/>
            <a:ext cx="8226763" cy="252000"/>
          </a:xfrm>
          <a:prstGeom prst="rect">
            <a:avLst/>
          </a:prstGeom>
        </p:spPr>
      </p:pic>
      <p:sp>
        <p:nvSpPr>
          <p:cNvPr id="5" name="TextBox 4"/>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314" y="1461135"/>
            <a:ext cx="8572528" cy="4616648"/>
          </a:xfrm>
          <a:prstGeom prst="rect">
            <a:avLst/>
          </a:prstGeom>
          <a:noFill/>
          <a:ln w="9525">
            <a:noFill/>
            <a:miter lim="800000"/>
          </a:ln>
          <a:effectLst/>
        </p:spPr>
        <p:txBody>
          <a:bodyPr vert="horz" wrap="square" lIns="91440" tIns="45720" rIns="91440" bIns="45720" numCol="1" anchor="ctr" anchorCtr="0" compatLnSpc="1">
            <a:spAutoFit/>
          </a:bodyPr>
          <a:lstStyle/>
          <a:p>
            <a:pPr marL="457200" indent="-457200" fontAlgn="base">
              <a:lnSpc>
                <a:spcPts val="4500"/>
              </a:lnSpc>
              <a:spcBef>
                <a:spcPct val="0"/>
              </a:spcBef>
              <a:spcAft>
                <a:spcPct val="0"/>
              </a:spcAft>
            </a:pPr>
            <a:r>
              <a:rPr kumimoji="0" lang="zh-CN" altLang="en-US" sz="20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             根据经验，网评评委</a:t>
            </a:r>
            <a:r>
              <a:rPr kumimoji="0" lang="zh-CN" altLang="en-US" sz="20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主要根据</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商业计划书</a:t>
            </a:r>
            <a:r>
              <a:rPr kumimoji="0" lang="zh-CN" altLang="en-US" sz="20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简洁版</a:t>
            </a:r>
            <a:r>
              <a:rPr kumimoji="0" lang="en-US" altLang="zh-CN" sz="2000" b="0" i="0" u="none" strike="noStrike" cap="none" normalizeH="0" baseline="0" dirty="0" err="1">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ppt</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打分，未尽部分从商业计划书详尽版中</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寻找依据</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，因此建议商业计划书详尽版仅提供商业计划书简洁版</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未充分展现</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的内容，包括但不限于：</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ts val="4500"/>
              </a:lnSpc>
              <a:spcBef>
                <a:spcPct val="0"/>
              </a:spcBef>
              <a:spcAft>
                <a:spcPct val="0"/>
              </a:spcAft>
            </a:pP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ct val="0"/>
              </a:spcBef>
              <a:spcAft>
                <a:spcPct val="0"/>
              </a:spcAf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行业和市场背景（可比简洁版中稍扩大领域、产业链上下游，以表明市场足够广阔）调研数据及其</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来源</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（最好引用近年政府、事业单位、研究院和权威商业咨询机构的调研报告）；</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fontAlgn="base">
              <a:lnSpc>
                <a:spcPct val="150000"/>
              </a:lnSpc>
              <a:spcBef>
                <a:spcPct val="0"/>
              </a:spcBef>
              <a:spcAft>
                <a:spcPct val="0"/>
              </a:spcAf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产品或服务的形态、功能、与竞品相比优势、创新点、生产过程（合作方）等的图片、图表、合作研发、生产的相关协议合同、知识产权获授权证明、视频等的详细介绍</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fontAlgn="base">
              <a:lnSpc>
                <a:spcPct val="150000"/>
              </a:lnSpc>
              <a:spcBef>
                <a:spcPct val="0"/>
              </a:spcBef>
              <a:spcAft>
                <a:spcPct val="0"/>
              </a:spcAf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商业模式市场实践与验证相关证明，如顾客使用照片、活动举行场面、销售渠道合作与订购合同、财务流水和报告、产生社会影响的照片、视频、投融资证明等</a:t>
            </a:r>
            <a:endParaRPr kumimoji="0"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1517" y="1000108"/>
            <a:ext cx="8226763" cy="252000"/>
          </a:xfrm>
          <a:prstGeom prst="rect">
            <a:avLst/>
          </a:prstGeom>
        </p:spPr>
      </p:pic>
      <p:sp>
        <p:nvSpPr>
          <p:cNvPr id="5" name="TextBox 4"/>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二、商业计划书详尽附录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285728"/>
            <a:ext cx="7858180" cy="707886"/>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重要的建议</a:t>
            </a:r>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14314" y="2054135"/>
            <a:ext cx="8572528" cy="2538095"/>
          </a:xfrm>
          <a:prstGeom prst="rect">
            <a:avLst/>
          </a:prstGeom>
          <a:noFill/>
          <a:ln w="9525">
            <a:noFill/>
            <a:miter lim="800000"/>
          </a:ln>
          <a:effectLst/>
        </p:spPr>
        <p:txBody>
          <a:bodyPr vert="horz" wrap="square" lIns="91440" tIns="45720" rIns="91440" bIns="45720" numCol="1" anchor="ctr" anchorCtr="0" compatLnSpc="1">
            <a:spAutoFit/>
          </a:bodyPr>
          <a:lstStyle/>
          <a:p>
            <a:pPr marL="457200" indent="-457200" fontAlgn="base">
              <a:lnSpc>
                <a:spcPct val="150000"/>
              </a:lnSpc>
              <a:spcBef>
                <a:spcPts val="600"/>
              </a:spcBef>
              <a:spcAft>
                <a:spcPct val="0"/>
              </a:spcAft>
              <a:buFont typeface="+mj-lt"/>
              <a:buAutoNum type="arabicPeriod"/>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最大限度的争取专家建议往往可更多次的修改迭代进化，往年经验表明，获奖机会更大，建议尽早接触企业家、投资人、咨询专家等，征求意见建议</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ts val="600"/>
              </a:spcBef>
              <a:spcAft>
                <a:spcPct val="0"/>
              </a:spcAft>
              <a:buFont typeface="+mj-lt"/>
              <a:buAutoNum type="arabicPeriod"/>
            </a:pPr>
            <a:r>
              <a:rPr kumimoji="0" lang="zh-CN" altLang="en-US" sz="16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rPr>
              <a:t>为便于微信传播、手机查看，建议整个</a:t>
            </a:r>
            <a:r>
              <a:rPr kumimoji="0" lang="en-US" altLang="zh-CN" sz="1600" b="1" i="0" u="none" strike="noStrike" cap="none" normalizeH="0" baseline="0" dirty="0" err="1">
                <a:ln>
                  <a:noFill/>
                </a:ln>
                <a:latin typeface="微软雅黑" panose="020B0503020204020204" pitchFamily="34" charset="-122"/>
                <a:ea typeface="微软雅黑" panose="020B0503020204020204" pitchFamily="34" charset="-122"/>
                <a:cs typeface="宋体" panose="02010600030101010101" pitchFamily="2" charset="-122"/>
              </a:rPr>
              <a:t>ppt</a:t>
            </a:r>
            <a:r>
              <a:rPr kumimoji="0" lang="zh-CN" altLang="en-US" sz="1600" b="1" i="0" u="none" strike="noStrike" cap="none" normalizeH="0" baseline="0" dirty="0">
                <a:ln>
                  <a:noFill/>
                </a:ln>
                <a:latin typeface="微软雅黑" panose="020B0503020204020204" pitchFamily="34" charset="-122"/>
                <a:ea typeface="微软雅黑" panose="020B0503020204020204" pitchFamily="34" charset="-122"/>
                <a:cs typeface="宋体" panose="02010600030101010101" pitchFamily="2" charset="-122"/>
              </a:rPr>
              <a:t>存为</a:t>
            </a:r>
            <a:r>
              <a:rPr kumimoji="0" lang="en-US" altLang="zh-CN" sz="1600" b="1" i="0" u="none" strike="noStrike" cap="none" normalizeH="0" baseline="0" dirty="0" err="1">
                <a:ln>
                  <a:noFill/>
                </a:ln>
                <a:latin typeface="微软雅黑" panose="020B0503020204020204" pitchFamily="34" charset="-122"/>
                <a:ea typeface="微软雅黑" panose="020B0503020204020204" pitchFamily="34" charset="-122"/>
                <a:cs typeface="宋体" panose="02010600030101010101" pitchFamily="2" charset="-122"/>
              </a:rPr>
              <a:t>pdf</a:t>
            </a:r>
            <a:r>
              <a:rPr kumimoji="0" lang="zh-CN" altLang="en-US" sz="1600" b="1" i="0" u="none" strike="noStrike" cap="none" normalizeH="0" baseline="0" dirty="0">
                <a:ln>
                  <a:noFill/>
                </a:ln>
                <a:latin typeface="微软雅黑" panose="020B0503020204020204" pitchFamily="34" charset="-122"/>
                <a:ea typeface="微软雅黑" panose="020B0503020204020204" pitchFamily="34" charset="-122"/>
                <a:cs typeface="宋体" panose="02010600030101010101" pitchFamily="2" charset="-122"/>
              </a:rPr>
              <a:t>版本，不超过 </a:t>
            </a:r>
            <a:r>
              <a:rPr kumimoji="0" lang="en-US" altLang="zh-CN" sz="1600" b="1" i="0" u="none" strike="noStrike" cap="none" normalizeH="0" baseline="0" dirty="0">
                <a:ln>
                  <a:noFill/>
                </a:ln>
                <a:latin typeface="微软雅黑" panose="020B0503020204020204" pitchFamily="34" charset="-122"/>
                <a:ea typeface="微软雅黑" panose="020B0503020204020204" pitchFamily="34" charset="-122"/>
                <a:cs typeface="宋体" panose="02010600030101010101" pitchFamily="2" charset="-122"/>
              </a:rPr>
              <a:t>5 M</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，传播阶段请注意保护知识产权；</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ts val="600"/>
              </a:spcBef>
              <a:spcAft>
                <a:spcPct val="0"/>
              </a:spcAft>
              <a:buFont typeface="+mj-lt"/>
              <a:buAutoNum type="arabicPeriod"/>
            </a:pPr>
            <a:endParaRPr kumimoji="0" lang="en-US" altLang="zh-CN" sz="1600" b="0" i="0" u="none" strike="noStrike" cap="none" normalizeH="0" baseline="0" dirty="0">
              <a:ln>
                <a:noFill/>
              </a:ln>
              <a:solidFill>
                <a:schemeClr val="tx1">
                  <a:lumMod val="50000"/>
                  <a:lumOff val="50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p>
            <a:pPr marL="457200" indent="-457200" fontAlgn="base">
              <a:lnSpc>
                <a:spcPct val="150000"/>
              </a:lnSpc>
              <a:spcBef>
                <a:spcPts val="600"/>
              </a:spcBef>
              <a:spcAft>
                <a:spcPct val="0"/>
              </a:spcAft>
              <a:buFont typeface="+mj-lt"/>
              <a:buAutoNum type="arabicPeriod"/>
            </a:pP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0079" y="1071546"/>
            <a:ext cx="8226763" cy="252000"/>
          </a:xfrm>
          <a:prstGeom prst="rect">
            <a:avLst/>
          </a:prstGeom>
        </p:spPr>
      </p:pic>
      <p:sp>
        <p:nvSpPr>
          <p:cNvPr id="5" name="TextBox 4"/>
          <p:cNvSpPr txBox="1"/>
          <p:nvPr/>
        </p:nvSpPr>
        <p:spPr>
          <a:xfrm>
            <a:off x="0" y="6286520"/>
            <a:ext cx="757239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参考文献：蒋楠，参赛项目商业计划书</a:t>
            </a:r>
            <a:r>
              <a:rPr lang="en-US" altLang="zh-CN" sz="1200" dirty="0" err="1">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建议模板，</a:t>
            </a:r>
            <a:r>
              <a:rPr lang="en-US" altLang="zh-CN" sz="1200" dirty="0">
                <a:latin typeface="微软雅黑" panose="020B0503020204020204" pitchFamily="34" charset="-122"/>
                <a:ea typeface="微软雅黑" panose="020B0503020204020204" pitchFamily="34" charset="-122"/>
              </a:rPr>
              <a:t>2018.</a:t>
            </a:r>
            <a:endParaRPr lang="zh-CN" altLang="en-US" sz="1200" dirty="0">
              <a:latin typeface="微软雅黑" panose="020B0503020204020204" pitchFamily="34" charset="-122"/>
              <a:ea typeface="微软雅黑" panose="020B0503020204020204" pitchFamily="34" charset="-122"/>
            </a:endParaRPr>
          </a:p>
        </p:txBody>
      </p:sp>
      <p:sp>
        <p:nvSpPr>
          <p:cNvPr id="6" name="TextBox 5"/>
          <p:cNvSpPr txBox="1"/>
          <p:nvPr/>
        </p:nvSpPr>
        <p:spPr>
          <a:xfrm>
            <a:off x="214282" y="3071810"/>
            <a:ext cx="8572560" cy="707886"/>
          </a:xfrm>
          <a:prstGeom prst="rect">
            <a:avLst/>
          </a:prstGeom>
          <a:noFill/>
        </p:spPr>
        <p:txBody>
          <a:bodyPr wrap="square" rtlCol="0">
            <a:spAutoFit/>
          </a:bodyPr>
          <a:lstStyle/>
          <a:p>
            <a:pPr algn="ctr"/>
            <a:r>
              <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参赛项目商业计划书参考模板</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srcRect/>
          <a:stretch>
            <a:fillRect/>
          </a:stretch>
        </p:blipFill>
        <p:spPr bwMode="auto">
          <a:xfrm>
            <a:off x="0" y="1500174"/>
            <a:ext cx="9144000" cy="4456189"/>
          </a:xfrm>
          <a:prstGeom prst="rect">
            <a:avLst/>
          </a:prstGeom>
          <a:noFill/>
          <a:ln w="9525">
            <a:noFill/>
            <a:miter lim="800000"/>
            <a:headEnd/>
            <a:tailEnd/>
          </a:ln>
          <a:effec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42984"/>
            <a:ext cx="8226763" cy="252000"/>
          </a:xfrm>
          <a:prstGeom prst="rect">
            <a:avLst/>
          </a:prstGeom>
        </p:spPr>
      </p:pic>
      <p:sp>
        <p:nvSpPr>
          <p:cNvPr id="7" name="TextBox 6"/>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srcRect/>
          <a:stretch>
            <a:fillRect/>
          </a:stretch>
        </p:blipFill>
        <p:spPr bwMode="auto">
          <a:xfrm>
            <a:off x="0" y="1233507"/>
            <a:ext cx="9091613" cy="5053013"/>
          </a:xfrm>
          <a:prstGeom prst="rect">
            <a:avLst/>
          </a:prstGeom>
          <a:noFill/>
          <a:ln w="9525">
            <a:noFill/>
            <a:miter lim="800000"/>
            <a:headEnd/>
            <a:tailEnd/>
          </a:ln>
          <a:effec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1142984"/>
            <a:ext cx="8226763" cy="252000"/>
          </a:xfrm>
          <a:prstGeom prst="rect">
            <a:avLst/>
          </a:prstGeom>
        </p:spPr>
      </p:pic>
      <p:sp>
        <p:nvSpPr>
          <p:cNvPr id="7" name="TextBox 6"/>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anose="02020603050405020304" pitchFamily="18" charset="0"/>
                <a:cs typeface="Times New Roman" panose="02020603050405020304" pitchFamily="18" charset="0"/>
              </a:rPr>
              <a:t>一、商业计划书简洁版（</a:t>
            </a:r>
            <a:r>
              <a:rPr lang="en-US" altLang="zh-CN" sz="4000" b="1" dirty="0">
                <a:solidFill>
                  <a:srgbClr val="0070C0"/>
                </a:solidFill>
                <a:latin typeface="Times New Roman" panose="02020603050405020304" pitchFamily="18" charset="0"/>
                <a:cs typeface="Times New Roman" panose="02020603050405020304" pitchFamily="18" charset="0"/>
              </a:rPr>
              <a:t>PPT</a:t>
            </a:r>
            <a:r>
              <a:rPr lang="zh-CN" altLang="en-US" sz="4000" b="1" dirty="0">
                <a:solidFill>
                  <a:srgbClr val="0070C0"/>
                </a:solidFill>
                <a:latin typeface="Times New Roman" panose="02020603050405020304" pitchFamily="18" charset="0"/>
                <a:cs typeface="Times New Roman" panose="02020603050405020304" pitchFamily="18" charset="0"/>
              </a:rPr>
              <a:t>版）  </a:t>
            </a:r>
            <a:endParaRPr lang="zh-CN" altLang="en-US" sz="4000" b="1" dirty="0">
              <a:solidFill>
                <a:srgbClr val="0070C0"/>
              </a:solidFill>
              <a:latin typeface="Times New Roman" panose="02020603050405020304" pitchFamily="18" charset="0"/>
              <a:cs typeface="Times New Roman" panose="02020603050405020304" pitchFamily="18" charset="0"/>
            </a:endParaRPr>
          </a:p>
          <a:p>
            <a:endParaRPr lang="zh-CN" alt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srcRect/>
          <a:stretch>
            <a:fillRect/>
          </a:stretch>
        </p:blipFill>
        <p:spPr bwMode="auto">
          <a:xfrm>
            <a:off x="22225" y="863600"/>
            <a:ext cx="9099550" cy="5129213"/>
          </a:xfrm>
          <a:prstGeom prst="rect">
            <a:avLst/>
          </a:prstGeom>
          <a:noFill/>
          <a:ln w="9525">
            <a:noFill/>
            <a:miter lim="800000"/>
            <a:headEnd/>
            <a:tailEnd/>
          </a:ln>
          <a:effectLst/>
        </p:spPr>
      </p:pic>
      <p:sp>
        <p:nvSpPr>
          <p:cNvPr id="3" name="TextBox 2"/>
          <p:cNvSpPr txBox="1"/>
          <p:nvPr/>
        </p:nvSpPr>
        <p:spPr>
          <a:xfrm>
            <a:off x="600347" y="6000768"/>
            <a:ext cx="8143932" cy="323165"/>
          </a:xfrm>
          <a:prstGeom prst="rect">
            <a:avLst/>
          </a:prstGeom>
          <a:noFill/>
        </p:spPr>
        <p:txBody>
          <a:bodyPr wrap="square" rtlCol="0">
            <a:spAutoFit/>
          </a:bodyPr>
          <a:lstStyle/>
          <a:p>
            <a:r>
              <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、行业背景和市场容量应</a:t>
            </a:r>
            <a:r>
              <a:rPr lang="zh-CN" altLang="en-US" sz="1500" dirty="0">
                <a:latin typeface="微软雅黑" panose="020B0503020204020204" pitchFamily="34" charset="-122"/>
                <a:ea typeface="微软雅黑" panose="020B0503020204020204" pitchFamily="34" charset="-122"/>
              </a:rPr>
              <a:t>精确瞄准</a:t>
            </a: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项目产品和服务解决的问题，不应说得太大</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11113" y="142852"/>
            <a:ext cx="9121775" cy="4906963"/>
          </a:xfrm>
          <a:prstGeom prst="rect">
            <a:avLst/>
          </a:prstGeom>
          <a:noFill/>
          <a:ln w="9525">
            <a:noFill/>
            <a:miter lim="800000"/>
            <a:headEnd/>
            <a:tailEnd/>
          </a:ln>
          <a:effectLst/>
        </p:spPr>
      </p:pic>
      <p:sp>
        <p:nvSpPr>
          <p:cNvPr id="3" name="TextBox 2"/>
          <p:cNvSpPr txBox="1"/>
          <p:nvPr/>
        </p:nvSpPr>
        <p:spPr>
          <a:xfrm>
            <a:off x="642910" y="4811705"/>
            <a:ext cx="8358246" cy="1384995"/>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、如有</a:t>
            </a: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“硬核”科技创新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，在商业模式方面，不建议融入模式创新，不建议盲目融入</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AI</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，大数据等“时髦”卖点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“平台”类项目，如互联网送外卖，因创业门槛低，川大历年未有此类项目获高级别奖励；“促进就业”赛道对川大已取消，四川大学历年未有“促进就业”类项目获高级别奖励</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0" y="6157424"/>
            <a:ext cx="9144000"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备注： 如在商业模式设计方面有困难，建议科技成果发明人在</a:t>
            </a:r>
            <a:r>
              <a:rPr lang="en-US" altLang="zh-CN" sz="1400" dirty="0" err="1">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拟写之前寻求企业家、商业咨询师、投资人等的建议和帮助，教务处双创办竭诚提供帮助。</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srcRect/>
          <a:stretch>
            <a:fillRect/>
          </a:stretch>
        </p:blipFill>
        <p:spPr bwMode="auto">
          <a:xfrm>
            <a:off x="38100" y="285728"/>
            <a:ext cx="9067800" cy="4953000"/>
          </a:xfrm>
          <a:prstGeom prst="rect">
            <a:avLst/>
          </a:prstGeom>
          <a:noFill/>
          <a:ln w="9525">
            <a:noFill/>
            <a:miter lim="800000"/>
            <a:headEnd/>
            <a:tailEnd/>
          </a:ln>
          <a:effectLst/>
        </p:spPr>
      </p:pic>
      <p:sp>
        <p:nvSpPr>
          <p:cNvPr id="3" name="TextBox 2"/>
          <p:cNvSpPr txBox="1"/>
          <p:nvPr/>
        </p:nvSpPr>
        <p:spPr>
          <a:xfrm>
            <a:off x="642910" y="5929330"/>
            <a:ext cx="8215370"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备注：四川大学规定，四川大学为权利人的知识产权可以免费授权在校生和毕业一年内学生使用五年，请联系科研院成果转化办公室办理相关手续，并将相关批复文件放在商业计划书的附录中。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srcRect/>
          <a:stretch>
            <a:fillRect/>
          </a:stretch>
        </p:blipFill>
        <p:spPr bwMode="auto">
          <a:xfrm>
            <a:off x="44450" y="784225"/>
            <a:ext cx="9053513" cy="5287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srcRect/>
          <a:stretch>
            <a:fillRect/>
          </a:stretch>
        </p:blipFill>
        <p:spPr bwMode="auto">
          <a:xfrm>
            <a:off x="22225" y="285728"/>
            <a:ext cx="9099550" cy="4938713"/>
          </a:xfrm>
          <a:prstGeom prst="rect">
            <a:avLst/>
          </a:prstGeom>
          <a:noFill/>
          <a:ln w="9525">
            <a:noFill/>
            <a:miter lim="800000"/>
            <a:headEnd/>
            <a:tailEnd/>
          </a:ln>
          <a:effectLst/>
        </p:spPr>
      </p:pic>
      <p:sp>
        <p:nvSpPr>
          <p:cNvPr id="3" name="TextBox 2"/>
          <p:cNvSpPr txBox="1"/>
          <p:nvPr/>
        </p:nvSpPr>
        <p:spPr>
          <a:xfrm>
            <a:off x="642910" y="5429264"/>
            <a:ext cx="8215370" cy="700576"/>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四川大学规定，四川大学为权利人的知识产权可以免费授权在校生和毕业一年内学生使用五年，请联系科研院成果转化办公室办理相关手续，并将相关批复文件放在商业计划书的附录中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42910" y="4756142"/>
            <a:ext cx="8143932" cy="700576"/>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、四川大学规定发明人（老师）与四川大学可通过“确权”程序，分割所有权与分红权，请联系科研院成果转化办公室办理相关手续，并将相关批复文件放在商业计划书的附录中</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42910" y="6143644"/>
            <a:ext cx="8215370" cy="377411"/>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、大数据类项目</a:t>
            </a: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合法的数据来源</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往往是核心竞争力，建议清晰交代</a:t>
            </a: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“数据来源合法性”</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问题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1391</Words>
  <Application>WPS 演示</Application>
  <PresentationFormat>全屏显示(4:3)</PresentationFormat>
  <Paragraphs>64</Paragraphs>
  <Slides>14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微软雅黑</vt:lpstr>
      <vt:lpstr>Times New Roman</vt:lpstr>
      <vt:lpstr>华文新魏</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Miss L</cp:lastModifiedBy>
  <cp:revision>34</cp:revision>
  <dcterms:created xsi:type="dcterms:W3CDTF">2019-04-04T00:42:00Z</dcterms:created>
  <dcterms:modified xsi:type="dcterms:W3CDTF">2019-05-11T04:25:42Z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